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81" r:id="rId10"/>
    <p:sldId id="282" r:id="rId11"/>
    <p:sldId id="283" r:id="rId12"/>
    <p:sldId id="275" r:id="rId13"/>
    <p:sldId id="284" r:id="rId14"/>
    <p:sldId id="285" r:id="rId15"/>
    <p:sldId id="286" r:id="rId16"/>
    <p:sldId id="287" r:id="rId17"/>
    <p:sldId id="288" r:id="rId18"/>
    <p:sldId id="276" r:id="rId19"/>
    <p:sldId id="277" r:id="rId20"/>
    <p:sldId id="278" r:id="rId21"/>
    <p:sldId id="279" r:id="rId22"/>
    <p:sldId id="262" r:id="rId23"/>
    <p:sldId id="263" r:id="rId24"/>
    <p:sldId id="264" r:id="rId25"/>
    <p:sldId id="265" r:id="rId26"/>
    <p:sldId id="266" r:id="rId27"/>
    <p:sldId id="268" r:id="rId28"/>
    <p:sldId id="269" r:id="rId29"/>
    <p:sldId id="270" r:id="rId30"/>
    <p:sldId id="271" r:id="rId31"/>
    <p:sldId id="290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помогать ребенку в социализации</c:v>
                </c:pt>
                <c:pt idx="1">
                  <c:v>готовить ребенка к поступлению в вуз</c:v>
                </c:pt>
                <c:pt idx="2">
                  <c:v>помогать ребенку в выборе профессии</c:v>
                </c:pt>
                <c:pt idx="3">
                  <c:v>предоставлять ребенку возможность дополнительных занятий для развития его индивидуальности</c:v>
                </c:pt>
                <c:pt idx="4">
                  <c:v>воспитывать, приучать к дисциплине</c:v>
                </c:pt>
                <c:pt idx="5">
                  <c:v>обеспечивать детям горячее питание и медицинское наблюдение</c:v>
                </c:pt>
                <c:pt idx="6">
                  <c:v>воспитывать активного гражданина и патриота</c:v>
                </c:pt>
                <c:pt idx="7">
                  <c:v>консультировать и оказывать помощь родителям в воспитании детей</c:v>
                </c:pt>
                <c:pt idx="8">
                  <c:v>только учить, а все остальное - забота родителей</c:v>
                </c:pt>
                <c:pt idx="9">
                  <c:v>присматривать за ребенком в течение дня, пока родители на работе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0.63</c:v>
                </c:pt>
                <c:pt idx="1">
                  <c:v>0.69</c:v>
                </c:pt>
                <c:pt idx="2">
                  <c:v>0.35</c:v>
                </c:pt>
                <c:pt idx="3">
                  <c:v>0.43</c:v>
                </c:pt>
                <c:pt idx="4">
                  <c:v>0.69</c:v>
                </c:pt>
                <c:pt idx="5">
                  <c:v>0.81</c:v>
                </c:pt>
                <c:pt idx="6">
                  <c:v>0.56999999999999995</c:v>
                </c:pt>
                <c:pt idx="7">
                  <c:v>0.35</c:v>
                </c:pt>
                <c:pt idx="8">
                  <c:v>0.47</c:v>
                </c:pt>
                <c:pt idx="9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532672"/>
        <c:axId val="74084736"/>
        <c:axId val="0"/>
      </c:bar3DChart>
      <c:catAx>
        <c:axId val="69532672"/>
        <c:scaling>
          <c:orientation val="minMax"/>
        </c:scaling>
        <c:delete val="0"/>
        <c:axPos val="l"/>
        <c:majorTickMark val="out"/>
        <c:minorTickMark val="none"/>
        <c:tickLblPos val="nextTo"/>
        <c:crossAx val="74084736"/>
        <c:crosses val="autoZero"/>
        <c:auto val="1"/>
        <c:lblAlgn val="ctr"/>
        <c:lblOffset val="100"/>
        <c:noMultiLvlLbl val="0"/>
      </c:catAx>
      <c:valAx>
        <c:axId val="740847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95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всегда/почти всегда</c:v>
                </c:pt>
                <c:pt idx="1">
                  <c:v>редко</c:v>
                </c:pt>
                <c:pt idx="2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0.59</c:v>
                </c:pt>
                <c:pt idx="1">
                  <c:v>0.33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63932076556579"/>
          <c:y val="7.3984300889644736E-2"/>
          <c:w val="0.41374624748182853"/>
          <c:h val="0.686804850903033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022944311651718E-3"/>
          <c:y val="0.10054029944385265"/>
          <c:w val="0.50071925890290048"/>
          <c:h val="0.79891940111229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неинтересно</c:v>
                </c:pt>
                <c:pt idx="1">
                  <c:v>производственная занятость</c:v>
                </c:pt>
                <c:pt idx="2">
                  <c:v>другие заботы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2.1999999999999999E-2</c:v>
                </c:pt>
                <c:pt idx="1">
                  <c:v>0.87</c:v>
                </c:pt>
                <c:pt idx="2" formatCode="0.00%">
                  <c:v>0.108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6787910010722"/>
          <c:y val="0.1210990173205156"/>
          <c:w val="0.40181026906627981"/>
          <c:h val="0.732340550749616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56122448979592"/>
          <c:y val="2.4144869215291749E-2"/>
          <c:w val="0.40306122448979592"/>
          <c:h val="0.81690140845070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Деятельность школы мне безразлична, в чем-то участвовать у меня желания нет</c:v>
                </c:pt>
                <c:pt idx="1">
                  <c:v>занимаю активную общественную позицию, всегда имею мнение о том, что нужно сделать, чтобы улучшить нашу школу</c:v>
                </c:pt>
                <c:pt idx="2">
                  <c:v>затрудняюсь ответить</c:v>
                </c:pt>
                <c:pt idx="3">
                  <c:v>если это будет напрямую касаться моего ребенка, я приму участие, а в целом - нет желания вмешиваться</c:v>
                </c:pt>
                <c:pt idx="4">
                  <c:v>мог бы принимать участие в деятельности органов общественного управления школы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12.5</c:v>
                </c:pt>
                <c:pt idx="2">
                  <c:v>15</c:v>
                </c:pt>
                <c:pt idx="3">
                  <c:v>31.7</c:v>
                </c:pt>
                <c:pt idx="4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97344"/>
        <c:axId val="132668032"/>
      </c:barChart>
      <c:catAx>
        <c:axId val="118297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2668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668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829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80414312617701E-2"/>
          <c:y val="0.10884353741496598"/>
          <c:w val="0.61958568738229758"/>
          <c:h val="0.517006802721088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формы, которые Вам кажутся эффективными и удобными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42.7</c:v>
                </c:pt>
                <c:pt idx="1">
                  <c:v>42</c:v>
                </c:pt>
                <c:pt idx="2">
                  <c:v>18.100000000000001</c:v>
                </c:pt>
                <c:pt idx="3">
                  <c:v>20.8</c:v>
                </c:pt>
                <c:pt idx="4">
                  <c:v>18.100000000000001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формы, в которых Вы готовы лично участвовать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4286146461239522E-3"/>
                  <c:y val="8.50024693661614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60812287805238E-2"/>
                  <c:y val="1.263436819643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01925732644567E-3"/>
                  <c:y val="-7.607523557703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3333085972329E-3"/>
                  <c:y val="-6.23014896716105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026847900216282E-3"/>
                  <c:y val="-4.353785016316161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80979284369114879"/>
                  <c:y val="0.455782312925170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43.2</c:v>
                </c:pt>
                <c:pt idx="1">
                  <c:v>35.700000000000003</c:v>
                </c:pt>
                <c:pt idx="2">
                  <c:v>23</c:v>
                </c:pt>
                <c:pt idx="3">
                  <c:v>14.2</c:v>
                </c:pt>
                <c:pt idx="4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61216"/>
        <c:axId val="84771968"/>
      </c:barChart>
      <c:catAx>
        <c:axId val="8476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771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77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761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3898305084745763E-2"/>
          <c:y val="0.81292517006802723"/>
          <c:w val="0.84180790960451979"/>
          <c:h val="0.176870748299319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CBA67-8571-4992-BA15-C701DF71A3D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F2A97-F4FE-446B-A8B1-198C9BB3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A3B144-03FE-4C47-A269-C425DAB4DB89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09E0-A008-4646-8FEA-C49303AEC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6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695D-63E4-4B4B-840C-94EB3AE34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B0EA-9820-48FD-899A-E0DF9A85C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52656" cy="1927225"/>
          </a:xfrm>
        </p:spPr>
        <p:txBody>
          <a:bodyPr/>
          <a:lstStyle/>
          <a:p>
            <a:r>
              <a:rPr lang="ru-RU" sz="4800" dirty="0" smtClean="0"/>
              <a:t>ВОВЛЕЧЕНИЕ </a:t>
            </a:r>
            <a:r>
              <a:rPr lang="ru-RU" sz="4800" dirty="0" smtClean="0"/>
              <a:t>РОДИТЕЛЕЙ В ОБРАЗОВАТЕЛЬНУЮ </a:t>
            </a:r>
            <a:r>
              <a:rPr lang="ru-RU" sz="4800" dirty="0" smtClean="0"/>
              <a:t>ДЕЯТЕЛЬНОСТЬ ШКОЛЫ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73216"/>
            <a:ext cx="3304456" cy="1104528"/>
          </a:xfrm>
        </p:spPr>
        <p:txBody>
          <a:bodyPr/>
          <a:lstStyle/>
          <a:p>
            <a:r>
              <a:rPr lang="ru-RU" b="1" i="1" dirty="0" smtClean="0"/>
              <a:t>МБОУ СОШ № 151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031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77572" y="404664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Насколько,  по Вашему мнению, учитываются пожелания и требования семей к содержанию школьного образования и условиям обучения детей? </a:t>
            </a:r>
          </a:p>
        </p:txBody>
      </p:sp>
      <p:graphicFrame>
        <p:nvGraphicFramePr>
          <p:cNvPr id="28714" name="Group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43815"/>
              </p:ext>
            </p:extLst>
          </p:nvPr>
        </p:nvGraphicFramePr>
        <p:xfrm>
          <a:off x="323528" y="1844824"/>
          <a:ext cx="8374385" cy="3270102"/>
        </p:xfrm>
        <a:graphic>
          <a:graphicData uri="http://schemas.openxmlformats.org/drawingml/2006/table">
            <a:tbl>
              <a:tblPr/>
              <a:tblGrid>
                <a:gridCol w="1306835"/>
                <a:gridCol w="7067550"/>
              </a:tblGrid>
              <a:tr h="114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63,7%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Система образования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учитывает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запрос родителей,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но не в полной мере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21,0%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Государство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игнорирует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 набор пожеланий родителей и общественности к системе образования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15,3 %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Государство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полной мере учитывает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пожелания семей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1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27584" y="404664"/>
            <a:ext cx="799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Мнение родителей о степени их активности по отношению к школе (%)</a:t>
            </a: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6174829"/>
              </p:ext>
            </p:extLst>
          </p:nvPr>
        </p:nvGraphicFramePr>
        <p:xfrm>
          <a:off x="492406" y="1465263"/>
          <a:ext cx="8184050" cy="30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3" imgW="5876976" imgH="2409761" progId="MSGraph.Chart.8">
                  <p:embed followColorScheme="full"/>
                </p:oleObj>
              </mc:Choice>
              <mc:Fallback>
                <p:oleObj name="Диаграмма" r:id="rId3" imgW="5876976" imgH="24097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06" y="1465263"/>
                        <a:ext cx="8184050" cy="30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23527" y="4509120"/>
            <a:ext cx="842518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CC3300"/>
                </a:solidFill>
                <a:latin typeface="Times New Roman" pitchFamily="18" charset="0"/>
              </a:rPr>
              <a:t>1)</a:t>
            </a:r>
            <a:r>
              <a:rPr lang="ru-RU" altLang="ru-RU" sz="1400" dirty="0">
                <a:latin typeface="Times New Roman" pitchFamily="18" charset="0"/>
              </a:rPr>
              <a:t> Активно участвую в жизни школы, где учится мой ребенок (вхожу в родительский комитет, </a:t>
            </a:r>
            <a:r>
              <a:rPr lang="ru-RU" altLang="ru-RU" sz="1400" dirty="0" smtClean="0">
                <a:latin typeface="Times New Roman" pitchFamily="18" charset="0"/>
              </a:rPr>
              <a:t>управляющий совет)</a:t>
            </a:r>
            <a:endParaRPr lang="ru-RU" altLang="ru-RU" sz="1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CC3300"/>
                </a:solidFill>
                <a:latin typeface="Times New Roman" pitchFamily="18" charset="0"/>
              </a:rPr>
              <a:t>2)</a:t>
            </a:r>
            <a:r>
              <a:rPr lang="ru-RU" altLang="ru-RU" sz="1400" dirty="0">
                <a:latin typeface="Times New Roman" pitchFamily="18" charset="0"/>
              </a:rPr>
              <a:t> Интересуюсь жизнью школы постоянно, по возможности старюсь участвовать, но не всегда получается.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CC3300"/>
                </a:solidFill>
                <a:latin typeface="Times New Roman" pitchFamily="18" charset="0"/>
              </a:rPr>
              <a:t>3)</a:t>
            </a:r>
            <a:r>
              <a:rPr lang="ru-RU" altLang="ru-RU" sz="1400" dirty="0">
                <a:latin typeface="Times New Roman" pitchFamily="18" charset="0"/>
              </a:rPr>
              <a:t> Хожу на родительские собрания, этим мое участие </a:t>
            </a:r>
            <a:r>
              <a:rPr lang="ru-RU" altLang="ru-RU" sz="1400" dirty="0" smtClean="0">
                <a:latin typeface="Times New Roman" pitchFamily="18" charset="0"/>
              </a:rPr>
              <a:t>ограничивается</a:t>
            </a:r>
            <a:endParaRPr lang="ru-RU" altLang="ru-RU" sz="1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CC3300"/>
                </a:solidFill>
                <a:latin typeface="Times New Roman" pitchFamily="18" charset="0"/>
              </a:rPr>
              <a:t>4)</a:t>
            </a:r>
            <a:r>
              <a:rPr lang="ru-RU" altLang="ru-RU" sz="1400" dirty="0">
                <a:latin typeface="Times New Roman" pitchFamily="18" charset="0"/>
              </a:rPr>
              <a:t> Не участвую в общественной жизни школы. На родительские собрания хожу </a:t>
            </a:r>
            <a:r>
              <a:rPr lang="ru-RU" altLang="ru-RU" sz="1400" dirty="0" smtClean="0">
                <a:latin typeface="Times New Roman" pitchFamily="18" charset="0"/>
              </a:rPr>
              <a:t>изредка</a:t>
            </a:r>
            <a:endParaRPr lang="ru-RU" altLang="ru-RU" sz="1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CC3300"/>
                </a:solidFill>
                <a:latin typeface="Times New Roman" pitchFamily="18" charset="0"/>
              </a:rPr>
              <a:t>5)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Другое</a:t>
            </a:r>
            <a:endParaRPr lang="ru-RU" altLang="ru-RU" sz="1400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 b="1" dirty="0">
                <a:solidFill>
                  <a:srgbClr val="CC3300"/>
                </a:solidFill>
                <a:latin typeface="Times New Roman" pitchFamily="18" charset="0"/>
              </a:rPr>
              <a:t>6)</a:t>
            </a:r>
            <a:r>
              <a:rPr lang="ru-RU" altLang="ru-RU" sz="1400" dirty="0">
                <a:latin typeface="Times New Roman" pitchFamily="18" charset="0"/>
              </a:rPr>
              <a:t> Затрудняюсь ответить.</a:t>
            </a:r>
          </a:p>
        </p:txBody>
      </p:sp>
    </p:spTree>
    <p:extLst>
      <p:ext uri="{BB962C8B-B14F-4D97-AF65-F5344CB8AC3E}">
        <p14:creationId xmlns:p14="http://schemas.microsoft.com/office/powerpoint/2010/main" val="6258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476672"/>
            <a:ext cx="3816548" cy="136869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 smtClean="0"/>
              <a:t>ВОПРОС:</a:t>
            </a:r>
            <a:r>
              <a:rPr lang="ru-RU" altLang="ru-RU" dirty="0" smtClean="0"/>
              <a:t> </a:t>
            </a:r>
            <a:r>
              <a:rPr lang="ru-RU" altLang="ru-RU" sz="2400" i="1" dirty="0" smtClean="0"/>
              <a:t>Как часто Вы посещаете школьные собрания?</a:t>
            </a:r>
          </a:p>
          <a:p>
            <a:pPr>
              <a:buFontTx/>
              <a:buNone/>
            </a:pPr>
            <a:endParaRPr lang="ru-RU" altLang="ru-RU" sz="2400" i="1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476672"/>
            <a:ext cx="4038600" cy="936649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 smtClean="0"/>
              <a:t>ВОПРОС:</a:t>
            </a:r>
            <a:r>
              <a:rPr lang="ru-RU" altLang="ru-RU" dirty="0" smtClean="0"/>
              <a:t> </a:t>
            </a:r>
            <a:r>
              <a:rPr lang="ru-RU" altLang="ru-RU" sz="2400" i="1" dirty="0" smtClean="0"/>
              <a:t>Каковы причины непосещения?</a:t>
            </a:r>
          </a:p>
          <a:p>
            <a:pPr>
              <a:buFontTx/>
              <a:buNone/>
            </a:pPr>
            <a:endParaRPr lang="ru-RU" altLang="ru-RU" sz="2400" i="1" dirty="0" smtClean="0"/>
          </a:p>
          <a:p>
            <a:pPr>
              <a:buFontTx/>
              <a:buNone/>
            </a:pPr>
            <a:endParaRPr lang="ru-RU" altLang="ru-RU" sz="2400" b="1" dirty="0" smtClean="0"/>
          </a:p>
          <a:p>
            <a:endParaRPr lang="ru-RU" altLang="ru-RU" sz="1800" dirty="0" smtClean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07274"/>
              </p:ext>
            </p:extLst>
          </p:nvPr>
        </p:nvGraphicFramePr>
        <p:xfrm>
          <a:off x="251520" y="2132856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39732396"/>
              </p:ext>
            </p:extLst>
          </p:nvPr>
        </p:nvGraphicFramePr>
        <p:xfrm>
          <a:off x="4644008" y="1844824"/>
          <a:ext cx="42237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21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568952" cy="7254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i="1" dirty="0">
                <a:solidFill>
                  <a:srgbClr val="10253F"/>
                </a:solidFill>
                <a:latin typeface="Times New Roman" pitchFamily="18" charset="0"/>
                <a:ea typeface="+mn-ea"/>
                <a:cs typeface="Arial" charset="0"/>
              </a:rPr>
              <a:t>Мнение родителей об их желании повлиять на деятельность школы, принять участие в ее управлении (%)</a:t>
            </a: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36020"/>
              </p:ext>
            </p:extLst>
          </p:nvPr>
        </p:nvGraphicFramePr>
        <p:xfrm>
          <a:off x="302320" y="1608138"/>
          <a:ext cx="8611367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8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83568" y="476672"/>
            <a:ext cx="7848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Формы личного участия родителей и других представителей общественности в оценке деятельности учителей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95536779"/>
              </p:ext>
            </p:extLst>
          </p:nvPr>
        </p:nvGraphicFramePr>
        <p:xfrm>
          <a:off x="301625" y="1825625"/>
          <a:ext cx="6472238" cy="405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40425" y="1844675"/>
            <a:ext cx="30960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 dirty="0">
                <a:latin typeface="Times New Roman" pitchFamily="18" charset="0"/>
              </a:rPr>
              <a:t>Посещение уроков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 dirty="0">
                <a:latin typeface="Times New Roman" pitchFamily="18" charset="0"/>
              </a:rPr>
              <a:t>Анонимное анкетирование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 dirty="0">
                <a:latin typeface="Times New Roman" pitchFamily="18" charset="0"/>
              </a:rPr>
              <a:t>Затрудняюсь ответить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 dirty="0">
                <a:latin typeface="Times New Roman" pitchFamily="18" charset="0"/>
              </a:rPr>
              <a:t>Участие в разработке системы критериев, по которым будут распределяться стимулирующие выплаты и премии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ru-RU" altLang="ru-RU" sz="1600" dirty="0">
                <a:latin typeface="Times New Roman" pitchFamily="18" charset="0"/>
              </a:rPr>
              <a:t>Участие в распределении стимулирующих выплат и премий по итогам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9078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004" y="346720"/>
            <a:ext cx="8893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По результатам опроса были сделаны выводы: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980728"/>
            <a:ext cx="8435975" cy="56883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У родителей есть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lang="en-US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“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неконсервативный</a:t>
            </a:r>
            <a:r>
              <a:rPr lang="en-US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”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запрос к школьному образованию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, который недостаточно учитывается школой.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У родителей есть желание участвовать в формировании образовательной политики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, но оно не удовлетворяется в полной мере.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Родители считают необходимым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и возможным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вместе с профессионалами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участвовать в оценке качества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работы учителей и школы.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Родителям не хватает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качественной полной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информации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о школе.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Существующий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спектр форм взаимодействия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и каналов коммуникации школы и родителей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недостаточно широк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и включает наиболее традиционные, </a:t>
            </a:r>
            <a:r>
              <a:rPr lang="en-US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“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освоенные</a:t>
            </a:r>
            <a:r>
              <a:rPr lang="en-US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”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формы.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Ограниченный набор каналов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(форм)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сдерживает активность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родителей.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Родители испытывают потребность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в использовании каналов (форм) коммуникации, которые на сегодняшний день недостаточно представлены в школе (например, горячая телефонная линия, интернет, анонимный ящик в фойе школы, анкетный опрос родителей и др.)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Родительское сообщество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 как субъект коммуникации 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не является однородным и </a:t>
            </a:r>
            <a:r>
              <a:rPr lang="en-US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“</a:t>
            </a:r>
            <a:r>
              <a:rPr lang="ru-RU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консолидированным</a:t>
            </a:r>
            <a:r>
              <a:rPr lang="en-US" altLang="ru-RU" sz="1800" u="sng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”</a:t>
            </a:r>
            <a:endParaRPr lang="ru-RU" altLang="ru-RU" sz="1800" u="sng" dirty="0" smtClean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636588" y="1124744"/>
            <a:ext cx="8229600" cy="522288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i="1" dirty="0">
                <a:solidFill>
                  <a:srgbClr val="10253F"/>
                </a:solidFill>
                <a:latin typeface="Times New Roman" pitchFamily="18" charset="0"/>
                <a:ea typeface="+mn-ea"/>
                <a:cs typeface="Arial" charset="0"/>
              </a:rPr>
              <a:t>Кто должен выступать инициатором участия родителей в управлении школы?</a:t>
            </a:r>
          </a:p>
        </p:txBody>
      </p:sp>
      <p:graphicFrame>
        <p:nvGraphicFramePr>
          <p:cNvPr id="15388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88359"/>
              </p:ext>
            </p:extLst>
          </p:nvPr>
        </p:nvGraphicFramePr>
        <p:xfrm>
          <a:off x="468313" y="1773238"/>
          <a:ext cx="8229600" cy="4683124"/>
        </p:xfrm>
        <a:graphic>
          <a:graphicData uri="http://schemas.openxmlformats.org/drawingml/2006/table">
            <a:tbl>
              <a:tblPr/>
              <a:tblGrid>
                <a:gridCol w="1235075"/>
                <a:gridCol w="6994525"/>
              </a:tblGrid>
              <a:tr h="131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aramond" pitchFamily="18" charset="0"/>
                        </a:rPr>
                        <a:t>38,5%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Инициаторами выступают родители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, но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администрация предоставляет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им необходимую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информацию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о порядке участия в управлении, </a:t>
                      </a:r>
                      <a:r>
                        <a:rPr kumimoji="0" lang="ru-RU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помогает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разобраться в нормативных документах и организовать процесс.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44,3%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Инициатором выступает учредитель школы.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15%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Инициаторами выступают родители,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сами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все узнают, сами все организовывают.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2,2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%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Инициатором и пропагандистом выступает представитель общественных движений извне.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251520" y="332656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Пути </a:t>
            </a:r>
            <a:r>
              <a:rPr lang="ru-RU" sz="24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к преодолению </a:t>
            </a:r>
            <a:r>
              <a:rPr lang="ru-RU" sz="2400" b="1" i="1" dirty="0">
                <a:solidFill>
                  <a:srgbClr val="10253F"/>
                </a:solidFill>
                <a:latin typeface="Times New Roman" pitchFamily="18" charset="0"/>
                <a:cs typeface="Arial" charset="0"/>
              </a:rPr>
              <a:t>барьеров между школой и родителями</a:t>
            </a:r>
            <a:endParaRPr lang="ru-RU" sz="2400" b="1" i="1" dirty="0">
              <a:solidFill>
                <a:srgbClr val="10253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64235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i="1" dirty="0">
                <a:solidFill>
                  <a:srgbClr val="10253F"/>
                </a:solidFill>
                <a:latin typeface="Times New Roman" pitchFamily="18" charset="0"/>
                <a:ea typeface="+mn-ea"/>
                <a:cs typeface="Arial" charset="0"/>
              </a:rPr>
              <a:t>Что школа должна делать, чтобы участие родителей в деятельности и управлении было активным и эффективным? (по мнению родителей)</a:t>
            </a:r>
          </a:p>
        </p:txBody>
      </p:sp>
      <p:graphicFrame>
        <p:nvGraphicFramePr>
          <p:cNvPr id="13384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8786"/>
              </p:ext>
            </p:extLst>
          </p:nvPr>
        </p:nvGraphicFramePr>
        <p:xfrm>
          <a:off x="539750" y="1268413"/>
          <a:ext cx="8229600" cy="4577914"/>
        </p:xfrm>
        <a:graphic>
          <a:graphicData uri="http://schemas.openxmlformats.org/drawingml/2006/table">
            <a:tbl>
              <a:tblPr/>
              <a:tblGrid>
                <a:gridCol w="1162050"/>
                <a:gridCol w="7067550"/>
              </a:tblGrid>
              <a:tr h="822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58,8%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Родители должны иметь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возможность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посещать школу (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наблюдать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уроки, мероприятия, организацию питания, и др.) и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выражать свое мнение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о качестве ее работы.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53,3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%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У школы должен быть свой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сайт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или журнал,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где родители смогут выражать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свое мнение.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46,5%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Администрация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школы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должна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подробно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информировать родителей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об их правах,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объяснять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новые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механизмы участия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родителей в управлении и оценке работы школы.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42%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Школа должна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раз в год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представлять публичный доклад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, включающий информацию о работе совета школы с участием родителей.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39,1%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Администрация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школы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должна проводить анонимные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анкетные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опросы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родителей по наиболее важным вопросам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 ориентироваться на результаты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анкетирования в своей дальнейшей работе.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</a:rPr>
                        <a:t>30,9%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Администрация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школы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должна проводить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 анкетные </a:t>
                      </a:r>
                      <a:r>
                        <a:rPr kumimoji="0" 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опросы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родителей, в которых они будут выбирать наиболее важные критерии для дальнейшей оценки работы учителей и распределения стимулирующих выплат.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2143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10253F"/>
                </a:solidFill>
                <a:latin typeface="Times New Roman" pitchFamily="18" charset="0"/>
              </a:rPr>
              <a:t>Вопрос: </a:t>
            </a:r>
            <a:r>
              <a:rPr lang="ru-RU" altLang="ru-RU" sz="2400" i="1">
                <a:solidFill>
                  <a:srgbClr val="10253F"/>
                </a:solidFill>
                <a:latin typeface="Times New Roman" pitchFamily="18" charset="0"/>
              </a:rPr>
              <a:t>Какие вопросы Вы хотели бы обсудить на родительских собраниях с педагогами школы?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8931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/>
              <a:t> </a:t>
            </a:r>
            <a:r>
              <a:rPr lang="ru-RU" altLang="ru-RU" sz="2000" b="1" dirty="0"/>
              <a:t>как правильно помочь ребенку в учебе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как правильно вести себя с ребенком во время возрастных кризисов (переходный возраст)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отношение к проблемам общества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досуг ребенка во внеурочное время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как раскрыть таланты ребенка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о вреде и пользе интернета и сотовых телефонов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что важнее ругать или хвалить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занимательные задачи и упражнения для занятий с ребенком дома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 smtClean="0"/>
              <a:t>повышение </a:t>
            </a:r>
            <a:r>
              <a:rPr lang="ru-RU" altLang="ru-RU" sz="2000" b="1" dirty="0"/>
              <a:t>качества обучения детей через обучение родителей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правильная подготовка к экзаменам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перспективы Российского образования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какой себя видит наша школа в будущем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как уберечь ребенка от наркотиков, алкоголя и никотина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правильное, здоровое питание и режим, ЗОЖ</a:t>
            </a:r>
          </a:p>
          <a:p>
            <a:pPr eaLnBrk="1" hangingPunct="1">
              <a:buFontTx/>
              <a:buChar char="•"/>
            </a:pPr>
            <a:r>
              <a:rPr lang="ru-RU" altLang="ru-RU" sz="2000" b="1" dirty="0"/>
              <a:t> встречи с учителями </a:t>
            </a:r>
            <a:r>
              <a:rPr lang="ru-RU" altLang="ru-RU" sz="2000" b="1" dirty="0" smtClean="0"/>
              <a:t>русского языка и математики</a:t>
            </a:r>
            <a:endParaRPr lang="ru-RU" altLang="ru-RU" sz="2000" b="1" dirty="0"/>
          </a:p>
          <a:p>
            <a:pPr eaLnBrk="1" hangingPunct="1">
              <a:buFontTx/>
              <a:buChar char="•"/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13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79388" y="285750"/>
            <a:ext cx="8393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10253F"/>
                </a:solidFill>
              </a:rPr>
              <a:t>ВОПРОС: </a:t>
            </a:r>
            <a:r>
              <a:rPr lang="ru-RU" altLang="ru-RU" sz="2400" i="1">
                <a:solidFill>
                  <a:srgbClr val="10253F"/>
                </a:solidFill>
              </a:rPr>
              <a:t>Какие формы родительских собраний Вам интересны?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7503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/>
              <a:t>интернет - общение с учителями</a:t>
            </a:r>
          </a:p>
          <a:p>
            <a:pPr eaLnBrk="1" hangingPunct="1">
              <a:buFontTx/>
              <a:buChar char="•"/>
            </a:pPr>
            <a:r>
              <a:rPr lang="ru-RU" altLang="ru-RU" sz="2800" b="1" dirty="0" smtClean="0">
                <a:solidFill>
                  <a:srgbClr val="17375E"/>
                </a:solidFill>
              </a:rPr>
              <a:t> </a:t>
            </a:r>
            <a:r>
              <a:rPr lang="ru-RU" altLang="ru-RU" sz="2800" b="1" dirty="0"/>
              <a:t>«</a:t>
            </a:r>
            <a:r>
              <a:rPr lang="ru-RU" altLang="ru-RU" sz="2400" b="1" dirty="0"/>
              <a:t>любые, мне все интересно...» 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«все о моем ребенке...»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100% присутствие родителей </a:t>
            </a:r>
            <a:r>
              <a:rPr lang="ru-RU" altLang="ru-RU" sz="2400" b="1" dirty="0" smtClean="0"/>
              <a:t>класса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 smtClean="0"/>
              <a:t>где </a:t>
            </a:r>
            <a:r>
              <a:rPr lang="ru-RU" altLang="ru-RU" sz="2400" b="1" dirty="0"/>
              <a:t>обсуждаются взаимоотношения в классе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в неофициальной обстановке вне школы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совместное принятие всех решений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индивидуальные беседы в отдельные часы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общешкольные собрания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собрания вместе с детьми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отношения между детьми и родителями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«</a:t>
            </a:r>
            <a:r>
              <a:rPr lang="ru-RU" altLang="ru-RU" sz="2400" b="1" dirty="0"/>
              <a:t>перед собраниями проводить концерты </a:t>
            </a:r>
            <a:r>
              <a:rPr lang="ru-RU" altLang="ru-RU" sz="2400" b="1" dirty="0" smtClean="0"/>
              <a:t>детей»</a:t>
            </a:r>
            <a:endParaRPr lang="ru-RU" altLang="ru-RU" sz="2400" b="1" dirty="0"/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собрания в выходные дни</a:t>
            </a:r>
            <a:endParaRPr lang="en-US" altLang="ru-RU" sz="2400" b="1" dirty="0"/>
          </a:p>
          <a:p>
            <a:pPr eaLnBrk="1" hangingPunct="1"/>
            <a:endParaRPr lang="ru-RU" altLang="ru-RU" sz="2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Основания включения родителей в образовательную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41615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Конституция РФ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Семейный </a:t>
            </a:r>
            <a:r>
              <a:rPr lang="ru-RU" dirty="0">
                <a:solidFill>
                  <a:srgbClr val="002060"/>
                </a:solidFill>
              </a:rPr>
              <a:t>кодекс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Конвенция </a:t>
            </a:r>
            <a:r>
              <a:rPr lang="ru-RU" dirty="0">
                <a:solidFill>
                  <a:srgbClr val="002060"/>
                </a:solidFill>
              </a:rPr>
              <a:t>о правах ребенка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Закон </a:t>
            </a:r>
            <a:r>
              <a:rPr lang="ru-RU" dirty="0">
                <a:solidFill>
                  <a:srgbClr val="002060"/>
                </a:solidFill>
              </a:rPr>
              <a:t>об образовании в РФ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Концепция духовно-нравственного развития и </a:t>
            </a:r>
            <a:r>
              <a:rPr lang="ru-RU" dirty="0" smtClean="0">
                <a:solidFill>
                  <a:srgbClr val="002060"/>
                </a:solidFill>
              </a:rPr>
              <a:t>воспитания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14375" y="285750"/>
            <a:ext cx="785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10253F"/>
                </a:solidFill>
              </a:rPr>
              <a:t>ВОПРОС: </a:t>
            </a:r>
            <a:r>
              <a:rPr lang="ru-RU" altLang="ru-RU" sz="2400" i="1">
                <a:solidFill>
                  <a:srgbClr val="10253F"/>
                </a:solidFill>
              </a:rPr>
              <a:t>Какие условия необходимо создать для самореализации детей в учебной деятельности?</a:t>
            </a:r>
            <a:endParaRPr lang="ru-RU" altLang="ru-RU" sz="2400" b="1">
              <a:solidFill>
                <a:srgbClr val="10253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20903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>
                <a:solidFill>
                  <a:srgbClr val="17375E"/>
                </a:solidFill>
              </a:rPr>
              <a:t> </a:t>
            </a:r>
            <a:r>
              <a:rPr lang="ru-RU" altLang="ru-RU" sz="2400" b="1" dirty="0"/>
              <a:t>заинтересовать учебным предметом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взаимопроверка детьми домашних заданий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 smtClean="0"/>
              <a:t>отсеивать </a:t>
            </a:r>
            <a:r>
              <a:rPr lang="ru-RU" altLang="ru-RU" sz="2400" b="1" dirty="0"/>
              <a:t>детей, которые не хотят учиться и не дают другим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факультативы по предметам, возможно платные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репетиторство по предметам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чаще спрашивать на уроках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научить слушать людей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бесплатные дополнительные занятия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занятия с родителями по предметам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 smtClean="0"/>
              <a:t>предметные </a:t>
            </a:r>
            <a:r>
              <a:rPr lang="ru-RU" altLang="ru-RU" sz="2400" b="1" dirty="0"/>
              <a:t>кружки и кружки по </a:t>
            </a:r>
            <a:r>
              <a:rPr lang="ru-RU" altLang="ru-RU" sz="2400" b="1" dirty="0" smtClean="0"/>
              <a:t>интересам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21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2143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10253F"/>
                </a:solidFill>
                <a:latin typeface="Times New Roman" pitchFamily="18" charset="0"/>
              </a:rPr>
              <a:t>Вопрос: </a:t>
            </a:r>
            <a:r>
              <a:rPr lang="ru-RU" altLang="ru-RU" sz="2400" i="1" dirty="0">
                <a:solidFill>
                  <a:srgbClr val="10253F"/>
                </a:solidFill>
                <a:latin typeface="Times New Roman" pitchFamily="18" charset="0"/>
              </a:rPr>
              <a:t>Какие, по Вашему мнению, внеклассные мероприятия будут интересны детям?</a:t>
            </a:r>
            <a:endParaRPr lang="ru-RU" altLang="ru-RU" sz="2400" b="1" dirty="0">
              <a:solidFill>
                <a:srgbClr val="10253F"/>
              </a:solidFill>
              <a:latin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96461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/>
              <a:t> интеллектуальные конкурсы, игры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экскурсии, поездки за город, походы в театр, цирк, кино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день именинника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совместные празднования: учитель – ученики -  родители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подготовка к экзаменам, профориентация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побольше трудовой деятельности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литературные вечера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выступления детей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посещение спортивных мероприятий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 smtClean="0"/>
              <a:t>турниры </a:t>
            </a:r>
            <a:r>
              <a:rPr lang="ru-RU" altLang="ru-RU" sz="2400" b="1" dirty="0"/>
              <a:t>по спортивным играм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беседы об отношениях между сверстниками, между детьми и родителями</a:t>
            </a:r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о вреде наркотиков, алкоголя, </a:t>
            </a:r>
            <a:r>
              <a:rPr lang="ru-RU" altLang="ru-RU" sz="2400" b="1" dirty="0" err="1"/>
              <a:t>табакокурения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623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/>
              <a:t>Основные направления и формы вовлечения </a:t>
            </a:r>
            <a:r>
              <a:rPr lang="ru-RU" sz="2800" dirty="0" smtClean="0"/>
              <a:t>родителей МБОУ СОШ № 151 </a:t>
            </a:r>
            <a:r>
              <a:rPr lang="ru-RU" sz="2800" dirty="0"/>
              <a:t>в образовательный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I</a:t>
            </a:r>
            <a:r>
              <a:rPr lang="ru-RU" sz="1800" b="1" dirty="0"/>
              <a:t>. Информационный блок: </a:t>
            </a:r>
            <a:endParaRPr lang="ru-RU" sz="1800" b="1" dirty="0" smtClean="0"/>
          </a:p>
          <a:p>
            <a:r>
              <a:rPr lang="ru-RU" sz="1800" dirty="0" smtClean="0"/>
              <a:t>Лектории </a:t>
            </a:r>
          </a:p>
          <a:p>
            <a:r>
              <a:rPr lang="ru-RU" sz="1800" dirty="0" smtClean="0"/>
              <a:t>Организация </a:t>
            </a:r>
            <a:r>
              <a:rPr lang="ru-RU" sz="1800" dirty="0"/>
              <a:t>рекламной деятельности </a:t>
            </a:r>
            <a:r>
              <a:rPr lang="ru-RU" sz="1800" dirty="0" smtClean="0"/>
              <a:t> (Дни открытых дверей)</a:t>
            </a:r>
          </a:p>
          <a:p>
            <a:r>
              <a:rPr lang="ru-RU" sz="1800" dirty="0" smtClean="0"/>
              <a:t>Работа психолого-педагогической </a:t>
            </a:r>
            <a:r>
              <a:rPr lang="ru-RU" sz="1800" dirty="0"/>
              <a:t>службы по вопросам воспитания и </a:t>
            </a:r>
            <a:r>
              <a:rPr lang="ru-RU" sz="1800" dirty="0" smtClean="0"/>
              <a:t>образования;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Публикации;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Памятки и информационные письма для </a:t>
            </a:r>
            <a:r>
              <a:rPr lang="ru-RU" sz="1800" dirty="0" smtClean="0"/>
              <a:t>родителей</a:t>
            </a:r>
          </a:p>
          <a:p>
            <a:r>
              <a:rPr lang="ru-RU" sz="1800" dirty="0" smtClean="0"/>
              <a:t> Создание </a:t>
            </a:r>
            <a:r>
              <a:rPr lang="ru-RU" sz="1800" dirty="0"/>
              <a:t>банка данных по семьям воспитанников </a:t>
            </a:r>
            <a:endParaRPr lang="ru-RU" sz="1800" dirty="0" smtClean="0"/>
          </a:p>
          <a:p>
            <a:r>
              <a:rPr lang="ru-RU" sz="1800" dirty="0" smtClean="0"/>
              <a:t>Телефон доверия</a:t>
            </a:r>
          </a:p>
          <a:p>
            <a:r>
              <a:rPr lang="ru-RU" sz="1800" dirty="0"/>
              <a:t>взаимодействие </a:t>
            </a:r>
            <a:r>
              <a:rPr lang="ru-RU" sz="1800" dirty="0" smtClean="0"/>
              <a:t> с психолого-педагогической </a:t>
            </a:r>
          </a:p>
          <a:p>
            <a:r>
              <a:rPr lang="ru-RU" sz="1800" dirty="0" smtClean="0"/>
              <a:t>Тестирование </a:t>
            </a:r>
            <a:r>
              <a:rPr lang="ru-RU" sz="1800" dirty="0"/>
              <a:t>родителей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3945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направления и формы вовлечения родителей в образовательный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II</a:t>
            </a:r>
            <a:r>
              <a:rPr lang="ru-RU" b="1" dirty="0"/>
              <a:t>. Организационный блок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Родительские собрания (классные и общешкольные)</a:t>
            </a:r>
          </a:p>
          <a:p>
            <a:r>
              <a:rPr lang="ru-RU" dirty="0" smtClean="0"/>
              <a:t> Анкетирование</a:t>
            </a:r>
          </a:p>
          <a:p>
            <a:r>
              <a:rPr lang="ru-RU" dirty="0" smtClean="0"/>
              <a:t>Педсоветы </a:t>
            </a:r>
            <a:r>
              <a:rPr lang="ru-RU" dirty="0"/>
              <a:t>с участием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Предметные недели (с участием родителей)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3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направления и формы вовлечения родителей в образовательный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III</a:t>
            </a:r>
            <a:r>
              <a:rPr lang="ru-RU" b="1" dirty="0"/>
              <a:t>. Просветительский блок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Школа ответственных родителей (в проекте с сентября 2018)</a:t>
            </a:r>
          </a:p>
          <a:p>
            <a:r>
              <a:rPr lang="ru-RU" dirty="0" smtClean="0"/>
              <a:t> Консультирование</a:t>
            </a:r>
          </a:p>
          <a:p>
            <a:r>
              <a:rPr lang="ru-RU" dirty="0" smtClean="0"/>
              <a:t> </a:t>
            </a:r>
            <a:r>
              <a:rPr lang="ru-RU" dirty="0"/>
              <a:t>Просмотр тематических </a:t>
            </a:r>
            <a:r>
              <a:rPr lang="ru-RU" dirty="0" smtClean="0"/>
              <a:t>видеофильмов </a:t>
            </a:r>
          </a:p>
          <a:p>
            <a:r>
              <a:rPr lang="ru-RU" dirty="0" smtClean="0"/>
              <a:t>Тематические встречи</a:t>
            </a:r>
          </a:p>
          <a:p>
            <a:r>
              <a:rPr lang="ru-RU" dirty="0" smtClean="0"/>
              <a:t>Тренинги</a:t>
            </a:r>
          </a:p>
        </p:txBody>
      </p:sp>
    </p:spTree>
    <p:extLst>
      <p:ext uri="{BB962C8B-B14F-4D97-AF65-F5344CB8AC3E}">
        <p14:creationId xmlns:p14="http://schemas.microsoft.com/office/powerpoint/2010/main" val="7134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направления и формы вовлечения родителей в образовательный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IV</a:t>
            </a:r>
            <a:r>
              <a:rPr lang="ru-RU" dirty="0"/>
              <a:t>. </a:t>
            </a:r>
            <a:r>
              <a:rPr lang="ru-RU" b="1" dirty="0"/>
              <a:t>Совместно-</a:t>
            </a:r>
            <a:r>
              <a:rPr lang="ru-RU" b="1" dirty="0" err="1"/>
              <a:t>деятельностный</a:t>
            </a:r>
            <a:r>
              <a:rPr lang="ru-RU" b="1" dirty="0"/>
              <a:t> блок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Домашние задания для совместного выполнения родителями и </a:t>
            </a:r>
            <a:r>
              <a:rPr lang="ru-RU" dirty="0" smtClean="0"/>
              <a:t>детьми</a:t>
            </a:r>
          </a:p>
          <a:p>
            <a:r>
              <a:rPr lang="ru-RU" dirty="0" smtClean="0"/>
              <a:t> </a:t>
            </a:r>
            <a:r>
              <a:rPr lang="ru-RU" dirty="0"/>
              <a:t>Индивидуальные проекты для совместного выполнения детьми и родителями </a:t>
            </a:r>
            <a:endParaRPr lang="ru-RU" dirty="0" smtClean="0"/>
          </a:p>
          <a:p>
            <a:r>
              <a:rPr lang="ru-RU" dirty="0" smtClean="0"/>
              <a:t>Выставки </a:t>
            </a:r>
            <a:r>
              <a:rPr lang="ru-RU" dirty="0"/>
              <a:t>работ, выполненных детьми и их родителями </a:t>
            </a:r>
            <a:endParaRPr lang="ru-RU" dirty="0" smtClean="0"/>
          </a:p>
          <a:p>
            <a:r>
              <a:rPr lang="ru-RU" dirty="0" smtClean="0"/>
              <a:t>Совместное творчество детей и родителей</a:t>
            </a:r>
          </a:p>
          <a:p>
            <a:r>
              <a:rPr lang="ru-RU" dirty="0" smtClean="0"/>
              <a:t>Субботники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Праздники и традиции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5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Основные направления и формы вовлечения родителей в образовательный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V </a:t>
            </a:r>
            <a:r>
              <a:rPr lang="ru-RU" b="1" dirty="0"/>
              <a:t>Блок «Участие родителей в педагогическом процессе</a:t>
            </a:r>
            <a:r>
              <a:rPr lang="ru-RU" b="1" dirty="0" smtClean="0"/>
              <a:t>»: </a:t>
            </a:r>
          </a:p>
          <a:p>
            <a:r>
              <a:rPr lang="ru-RU" dirty="0" smtClean="0"/>
              <a:t> </a:t>
            </a:r>
            <a:r>
              <a:rPr lang="ru-RU" dirty="0"/>
              <a:t>Открытые занятия для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 </a:t>
            </a:r>
            <a:r>
              <a:rPr lang="ru-RU" dirty="0"/>
              <a:t>Занятия с участием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 </a:t>
            </a:r>
            <a:r>
              <a:rPr lang="ru-RU" dirty="0"/>
              <a:t>Театральные представления с участием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Дни </a:t>
            </a:r>
            <a:r>
              <a:rPr lang="ru-RU" dirty="0"/>
              <a:t>открытых </a:t>
            </a:r>
            <a:r>
              <a:rPr lang="ru-RU" dirty="0" smtClean="0"/>
              <a:t>дверей</a:t>
            </a:r>
          </a:p>
          <a:p>
            <a:r>
              <a:rPr lang="ru-RU" dirty="0" smtClean="0"/>
              <a:t> Интервьюирование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 Походы</a:t>
            </a:r>
          </a:p>
          <a:p>
            <a:r>
              <a:rPr lang="ru-RU" dirty="0" smtClean="0"/>
              <a:t> </a:t>
            </a:r>
            <a:r>
              <a:rPr lang="ru-RU" dirty="0"/>
              <a:t>Смотры </a:t>
            </a:r>
            <a:r>
              <a:rPr lang="ru-RU" dirty="0" smtClean="0"/>
              <a:t>– конкурсы</a:t>
            </a:r>
          </a:p>
          <a:p>
            <a:r>
              <a:rPr lang="ru-RU" dirty="0" smtClean="0"/>
              <a:t> </a:t>
            </a:r>
            <a:r>
              <a:rPr lang="ru-RU" dirty="0"/>
              <a:t>Дни </a:t>
            </a:r>
            <a:r>
              <a:rPr lang="ru-RU" dirty="0" smtClean="0"/>
              <a:t>здоровья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дней </a:t>
            </a:r>
            <a:r>
              <a:rPr lang="ru-RU" dirty="0" smtClean="0"/>
              <a:t>будущих первоклассников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945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Рабочий стол 2012-2017\Мои рисунки\Заельцовский парк\Заельцовский парк 24.05.13\IMG_4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83" y="423679"/>
            <a:ext cx="3947931" cy="296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Рабочий стол 2012-2017\Мои рисунки\Заельцовский парк\Заельцовский парк2\DSC02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715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Рабочий стол 2012-2017\Мои рисунки\Заельцовский парк\Заельцовский парк2\DSC02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851920" cy="288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Рабочий стол 2012-2017\Мои рисунки\Заельцовский парк\Заельцовский парк2\DSC02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9" y="3573016"/>
            <a:ext cx="3971934" cy="297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Рабочий стол 2012-2017\Мои рисунки\Томская писаница\DSC04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91" y="469194"/>
            <a:ext cx="3875948" cy="290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Рабочий стол 2012-2017\Мои рисунки\Томская писаница\DSC04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893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Рабочий стол 2012-2017\Мои рисунки\фото 1\юбилейный\DSC04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3" y="3645024"/>
            <a:ext cx="3812023" cy="285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Рабочий стол 2012-2017\Мои рисунки\фото 1\театр+конкурс\педсовет 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31" y="3645023"/>
            <a:ext cx="3812022" cy="285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Рабочий стол 2012-2017\Мои рисунки\фото 2013-2014уч.год\фото декабрь 2013\рожденственские встречи\IMG_6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8966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Рабочий стол 2012-2017\Мои рисунки\фото 2013-2014уч.год\фото декабрь 2013\рожденственские встречи\IMG_6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48988"/>
            <a:ext cx="5463099" cy="306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Рабочий стол 2012-2017\Мои рисунки\Экспоцентр\Фото0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48988"/>
            <a:ext cx="2416839" cy="3222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ользователь\Desktop\ПРОЕКТ 105\52eb9811-f09d-4909-bfba-03c6070404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5"/>
          <a:stretch/>
        </p:blipFill>
        <p:spPr bwMode="auto">
          <a:xfrm>
            <a:off x="6079412" y="429782"/>
            <a:ext cx="2346011" cy="287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Факторы реализации воспитательной функции семьи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Осознание родителями ответственности за выполнение воспитательной функции;</a:t>
            </a:r>
          </a:p>
          <a:p>
            <a:r>
              <a:rPr lang="ru-RU" dirty="0" smtClean="0"/>
              <a:t>Психолого-педагогическая компетентность родителей в области основ педагогики и психологии школьника;</a:t>
            </a:r>
          </a:p>
          <a:p>
            <a:r>
              <a:rPr lang="ru-RU" dirty="0" smtClean="0"/>
              <a:t>Наличие эмоционально комфортной обстановки воспитания ребенка в семье;</a:t>
            </a:r>
          </a:p>
          <a:p>
            <a:r>
              <a:rPr lang="ru-RU" dirty="0" smtClean="0"/>
              <a:t>Устойчивость и постоянство информационного и эмоционального взаимодействия с детьми в семье;</a:t>
            </a:r>
          </a:p>
          <a:p>
            <a:r>
              <a:rPr lang="ru-RU" dirty="0" smtClean="0"/>
              <a:t>Наличие семейных традиций, праздников, реликвий;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5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ПРОЕКТ 105\IMG-20180614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32" y="4149080"/>
            <a:ext cx="4644008" cy="261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ПРОЕКТ 105\406c2cd0-9e04-422c-8e09-88996bfa7c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3" y="488751"/>
            <a:ext cx="2549415" cy="339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ользователь\Desktop\ПРОЕКТ 105\IMG_0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32" y="488751"/>
            <a:ext cx="4626260" cy="3469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 descr="D:\2015 набор, выпуск 2019 г\фото 1 класс\IMG_20160303_124338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" y="4077072"/>
            <a:ext cx="3187092" cy="259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3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esktop\S1910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2484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Администратор\Desktop\для школы\DSCN41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11485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Администратор\Desktop\15-16уч.год\IMG_0854.JPG"/>
          <p:cNvPicPr/>
          <p:nvPr/>
        </p:nvPicPr>
        <p:blipFill>
          <a:blip r:embed="rId4" cstate="print"/>
          <a:srcRect b="17117"/>
          <a:stretch>
            <a:fillRect/>
          </a:stretch>
        </p:blipFill>
        <p:spPr bwMode="auto">
          <a:xfrm>
            <a:off x="4571999" y="3212976"/>
            <a:ext cx="432048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Администратор\Desktop\S1910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554577"/>
            <a:ext cx="4176465" cy="244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Предметная неделя как форма вовлечения родителей в образовательный процесс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1200"/>
            <a:ext cx="8229600" cy="3320008"/>
          </a:xfrm>
        </p:spPr>
        <p:txBody>
          <a:bodyPr/>
          <a:lstStyle/>
          <a:p>
            <a:pPr algn="just"/>
            <a:r>
              <a:rPr lang="ru-RU" dirty="0" smtClean="0"/>
              <a:t>       В </a:t>
            </a:r>
            <a:r>
              <a:rPr lang="ru-RU" dirty="0"/>
              <a:t>практике работы методического объединения </a:t>
            </a:r>
            <a:r>
              <a:rPr lang="ru-RU" dirty="0" smtClean="0"/>
              <a:t>гуманитарного цикла </a:t>
            </a:r>
            <a:r>
              <a:rPr lang="ru-RU" dirty="0"/>
              <a:t>нашей школы </a:t>
            </a:r>
            <a:r>
              <a:rPr lang="ru-RU" dirty="0" smtClean="0"/>
              <a:t>стало </a:t>
            </a:r>
            <a:r>
              <a:rPr lang="ru-RU" dirty="0"/>
              <a:t>хорошей традицией проведение предметных </a:t>
            </a:r>
            <a:r>
              <a:rPr lang="ru-RU" dirty="0" smtClean="0"/>
              <a:t>недель с участием родителей.</a:t>
            </a:r>
          </a:p>
          <a:p>
            <a:pPr algn="just"/>
            <a:r>
              <a:rPr lang="ru-RU" dirty="0" smtClean="0"/>
              <a:t>       В 2018/2019 подобная форма работы запланирована всеми методическими объединениями.</a:t>
            </a:r>
            <a:endParaRPr lang="ru-RU" dirty="0"/>
          </a:p>
        </p:txBody>
      </p:sp>
      <p:pic>
        <p:nvPicPr>
          <p:cNvPr id="9218" name="Picture 2" descr="C:\Users\Пользователь\Downloads\P70915-150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ownloads\P70915-15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1"/>
            <a:ext cx="2737017" cy="205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Вовлечение родителей в образовательный процесс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одно </a:t>
            </a:r>
            <a:r>
              <a:rPr lang="ru-RU" dirty="0" smtClean="0"/>
              <a:t>из направлений взаимодействия ОО с семьей, предполагающее достижение их эмоциональной и интеллектуальной приверженности целевым ориентирам школьного образования, побуждающее к реализации воспитательных функций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 smtClean="0"/>
              <a:t>включать – вводить кого-либо, делать членом, участником или составляющей частью)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7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современной семьи в образовательной сфере: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Низкий уровень психолого-педагогической компетентности родителей;</a:t>
            </a:r>
          </a:p>
          <a:p>
            <a:r>
              <a:rPr lang="ru-RU" dirty="0" smtClean="0"/>
              <a:t>Недоверие по отношению к образовательным учреждениям в части решения воспитательных задач;</a:t>
            </a:r>
          </a:p>
          <a:p>
            <a:r>
              <a:rPr lang="ru-RU" dirty="0" smtClean="0"/>
              <a:t>Отсутствие интереса и потребности в реализации воспитательной функции;</a:t>
            </a:r>
          </a:p>
          <a:p>
            <a:r>
              <a:rPr lang="ru-RU" dirty="0" smtClean="0"/>
              <a:t>Ориентация на зарубежное образование и частное воспитание как более эффективное по сравнению с отечественным общественным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вовлечения родителей в образовательный процесс: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диалога </a:t>
            </a:r>
            <a:r>
              <a:rPr lang="ru-RU" dirty="0"/>
              <a:t>целевых воспитательных ориентиров образовательной организации и семьи; </a:t>
            </a:r>
            <a:endParaRPr lang="ru-RU" dirty="0" smtClean="0"/>
          </a:p>
          <a:p>
            <a:r>
              <a:rPr lang="ru-RU" dirty="0" err="1" smtClean="0"/>
              <a:t>дифференцированого</a:t>
            </a:r>
            <a:r>
              <a:rPr lang="ru-RU" dirty="0" smtClean="0"/>
              <a:t> </a:t>
            </a:r>
            <a:r>
              <a:rPr lang="ru-RU" dirty="0"/>
              <a:t>взаимодействия </a:t>
            </a:r>
            <a:r>
              <a:rPr lang="ru-RU" dirty="0" smtClean="0"/>
              <a:t>ОО и </a:t>
            </a:r>
            <a:r>
              <a:rPr lang="ru-RU" dirty="0"/>
              <a:t>семей в зависимости от их типов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прогностичности</a:t>
            </a:r>
            <a:r>
              <a:rPr lang="ru-RU" dirty="0"/>
              <a:t>, ориентирующей на осознанное восприятие родителями материала и возможное его использование в аргументации своих требований, норм поведения, поступков в семейном общении; </a:t>
            </a:r>
            <a:endParaRPr lang="ru-RU" dirty="0" smtClean="0"/>
          </a:p>
          <a:p>
            <a:r>
              <a:rPr lang="ru-RU" dirty="0" smtClean="0"/>
              <a:t>доступности</a:t>
            </a:r>
            <a:r>
              <a:rPr lang="ru-RU" dirty="0"/>
              <a:t>, обеспечивающей возможность усвоения информации родителями вне зависимости от уровня их образования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культуросообразности</a:t>
            </a:r>
            <a:r>
              <a:rPr lang="ru-RU" dirty="0"/>
              <a:t> и регионализма, обеспечивающих реализацию семейного воспитания на содержании, построенном в соответствии с учетом особенностей ближайшего социального окружения, культурно-исторических, природно-климатических, демографических, социально-экономических условий региона, места поселения семьи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388" y="1814513"/>
            <a:ext cx="87852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10253F"/>
                </a:solidFill>
                <a:latin typeface="Times New Roman" pitchFamily="18" charset="0"/>
              </a:rPr>
              <a:t>Анализ анкетирования </a:t>
            </a:r>
            <a:r>
              <a:rPr lang="ru-RU" altLang="ru-RU" sz="4400" b="1" dirty="0" smtClean="0">
                <a:solidFill>
                  <a:srgbClr val="10253F"/>
                </a:solidFill>
                <a:latin typeface="Times New Roman" pitchFamily="18" charset="0"/>
              </a:rPr>
              <a:t>родителей МБОУ СОШ № 151 </a:t>
            </a:r>
            <a:r>
              <a:rPr lang="ru-RU" altLang="ru-RU" sz="4400" b="1" dirty="0">
                <a:solidFill>
                  <a:srgbClr val="10253F"/>
                </a:solidFill>
                <a:latin typeface="Times New Roman" pitchFamily="18" charset="0"/>
              </a:rPr>
              <a:t>по вопросам</a:t>
            </a:r>
          </a:p>
          <a:p>
            <a:pPr algn="ctr" eaLnBrk="1" hangingPunct="1"/>
            <a:r>
              <a:rPr lang="ru-RU" altLang="ru-RU" sz="4400" b="1" dirty="0">
                <a:solidFill>
                  <a:srgbClr val="10253F"/>
                </a:solidFill>
                <a:latin typeface="Times New Roman" pitchFamily="18" charset="0"/>
              </a:rPr>
              <a:t>взаимодействия со школой</a:t>
            </a:r>
          </a:p>
        </p:txBody>
      </p:sp>
    </p:spTree>
    <p:extLst>
      <p:ext uri="{BB962C8B-B14F-4D97-AF65-F5344CB8AC3E}">
        <p14:creationId xmlns:p14="http://schemas.microsoft.com/office/powerpoint/2010/main" val="11516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2143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solidFill>
                  <a:srgbClr val="10253F"/>
                </a:solidFill>
                <a:latin typeface="Times New Roman" pitchFamily="18" charset="0"/>
              </a:rPr>
              <a:t>Вопрос: </a:t>
            </a:r>
            <a:r>
              <a:rPr lang="ru-RU" altLang="ru-RU" sz="3000" i="1" dirty="0">
                <a:solidFill>
                  <a:srgbClr val="10253F"/>
                </a:solidFill>
                <a:latin typeface="Times New Roman" pitchFamily="18" charset="0"/>
              </a:rPr>
              <a:t>Считаете ли Вы, что воспитанием детей должна заниматься только школа?</a:t>
            </a:r>
            <a:endParaRPr lang="ru-RU" altLang="ru-RU" sz="3000" b="1" dirty="0">
              <a:solidFill>
                <a:srgbClr val="10253F"/>
              </a:solidFill>
              <a:latin typeface="Times New Roman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280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 dirty="0"/>
              <a:t> главенствующая роль в воспитании детей принадлежит семье, школа является реальным помощником, соратником и другом – </a:t>
            </a:r>
            <a:r>
              <a:rPr lang="ru-RU" altLang="ru-RU" sz="2400" b="1" dirty="0" smtClean="0"/>
              <a:t>53 %</a:t>
            </a:r>
            <a:endParaRPr lang="ru-RU" altLang="ru-RU" sz="2400" b="1" dirty="0"/>
          </a:p>
          <a:p>
            <a:pPr eaLnBrk="1" hangingPunct="1"/>
            <a:endParaRPr lang="ru-RU" altLang="ru-RU" sz="2400" b="1" dirty="0"/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равновеликая доля ответственности за воспитание – </a:t>
            </a:r>
            <a:r>
              <a:rPr lang="ru-RU" altLang="ru-RU" sz="2400" b="1" dirty="0" smtClean="0"/>
              <a:t>18,6%</a:t>
            </a:r>
            <a:endParaRPr lang="en-US" altLang="ru-RU" sz="2400" b="1" dirty="0"/>
          </a:p>
          <a:p>
            <a:pPr eaLnBrk="1" hangingPunct="1">
              <a:buFontTx/>
              <a:buChar char="•"/>
            </a:pPr>
            <a:endParaRPr lang="en-US" altLang="ru-RU" sz="2400" b="1" dirty="0"/>
          </a:p>
          <a:p>
            <a:pPr eaLnBrk="1" hangingPunct="1">
              <a:buFontTx/>
              <a:buChar char="•"/>
            </a:pPr>
            <a:r>
              <a:rPr lang="ru-RU" altLang="ru-RU" sz="2400" b="1" dirty="0"/>
              <a:t> главенствующая роль в воспитании детей принадлежит школе  - </a:t>
            </a:r>
            <a:r>
              <a:rPr lang="ru-RU" altLang="ru-RU" sz="2400" b="1" dirty="0" smtClean="0"/>
              <a:t>28 %</a:t>
            </a:r>
            <a:endParaRPr lang="ru-RU" altLang="ru-RU" sz="2400" b="1" dirty="0"/>
          </a:p>
          <a:p>
            <a:pPr eaLnBrk="1" hangingPunct="1">
              <a:buFontTx/>
              <a:buChar char="•"/>
            </a:pPr>
            <a:endParaRPr lang="ru-RU" altLang="ru-RU" sz="2400" b="1" dirty="0"/>
          </a:p>
          <a:p>
            <a:pPr eaLnBrk="1" hangingPunct="1">
              <a:buFontTx/>
              <a:buChar char="•"/>
            </a:pPr>
            <a:r>
              <a:rPr lang="ru-RU" altLang="ru-RU" sz="2400" dirty="0"/>
              <a:t> </a:t>
            </a:r>
            <a:r>
              <a:rPr lang="ru-RU" altLang="ru-RU" sz="2400" b="1" dirty="0"/>
              <a:t>школа вовсе не занимается воспитанием и оказывает на ребенка отрицательное воздействие, которое проявляется в неуважении к родителям, </a:t>
            </a:r>
            <a:r>
              <a:rPr lang="ru-RU" altLang="ru-RU" sz="2400" b="1" dirty="0" err="1"/>
              <a:t>девиантном</a:t>
            </a:r>
            <a:r>
              <a:rPr lang="ru-RU" altLang="ru-RU" sz="2400" b="1" dirty="0"/>
              <a:t> поведении и </a:t>
            </a:r>
            <a:r>
              <a:rPr lang="ru-RU" altLang="ru-RU" sz="2400" b="1" dirty="0" err="1"/>
              <a:t>потребительстве</a:t>
            </a:r>
            <a:r>
              <a:rPr lang="ru-RU" altLang="ru-RU" sz="2400" b="1" dirty="0"/>
              <a:t> – 0,4%</a:t>
            </a:r>
          </a:p>
        </p:txBody>
      </p:sp>
    </p:spTree>
    <p:extLst>
      <p:ext uri="{BB962C8B-B14F-4D97-AF65-F5344CB8AC3E}">
        <p14:creationId xmlns:p14="http://schemas.microsoft.com/office/powerpoint/2010/main" val="1532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97430" y="332656"/>
            <a:ext cx="8460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i="1" dirty="0">
                <a:latin typeface="+mn-lt"/>
              </a:rPr>
              <a:t>Какие </a:t>
            </a:r>
            <a:r>
              <a:rPr lang="en-US" altLang="ru-RU" sz="2400" i="1" dirty="0">
                <a:latin typeface="+mn-lt"/>
              </a:rPr>
              <a:t>“</a:t>
            </a:r>
            <a:r>
              <a:rPr lang="ru-RU" altLang="ru-RU" sz="2400" i="1" dirty="0">
                <a:latin typeface="+mn-lt"/>
              </a:rPr>
              <a:t>неучебные</a:t>
            </a:r>
            <a:r>
              <a:rPr lang="en-US" altLang="ru-RU" sz="2400" i="1" dirty="0">
                <a:latin typeface="+mn-lt"/>
              </a:rPr>
              <a:t>”</a:t>
            </a:r>
            <a:r>
              <a:rPr lang="ru-RU" altLang="ru-RU" sz="2400" i="1" dirty="0">
                <a:latin typeface="+mn-lt"/>
              </a:rPr>
              <a:t> задачи должна выполнять современная российская школа?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4884051"/>
              </p:ext>
            </p:extLst>
          </p:nvPr>
        </p:nvGraphicFramePr>
        <p:xfrm>
          <a:off x="251520" y="1163653"/>
          <a:ext cx="8784976" cy="550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7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290</TotalTime>
  <Words>1638</Words>
  <Application>Microsoft Office PowerPoint</Application>
  <PresentationFormat>Экран (4:3)</PresentationFormat>
  <Paragraphs>210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Ясность</vt:lpstr>
      <vt:lpstr>Microsoft Graph Chart</vt:lpstr>
      <vt:lpstr>ВОВЛЕЧЕНИЕ РОДИТЕЛЕЙ В ОБРАЗОВАТЕЛЬНУЮ ДЕЯТЕЛЬНОСТЬ ШКОЛЫ</vt:lpstr>
      <vt:lpstr>Основания включения родителей в образовательную деятельность </vt:lpstr>
      <vt:lpstr>Факторы реализации воспитательной функции семьи</vt:lpstr>
      <vt:lpstr>Вовлечение родителей в образовательный процесс -</vt:lpstr>
      <vt:lpstr>Особенности современной семьи в образовательной сфере:</vt:lpstr>
      <vt:lpstr>Основные принципы вовлечения родителей в образовательный процесс: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Мнение родителей об их желании повлиять на деятельность школы, принять участие в ее управлении (%)</vt:lpstr>
      <vt:lpstr>Презентация PowerPoint</vt:lpstr>
      <vt:lpstr>Презентация PowerPoint</vt:lpstr>
      <vt:lpstr>Кто должен выступать инициатором участия родителей в управлении школы?</vt:lpstr>
      <vt:lpstr>Что школа должна делать, чтобы участие родителей в деятельности и управлении было активным и эффективным? (по мнению родителей)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и формы вовлечения родителей МБОУ СОШ № 151 в образовательный процесс </vt:lpstr>
      <vt:lpstr>Основные направления и формы вовлечения родителей в образовательный процесс </vt:lpstr>
      <vt:lpstr>Основные направления и формы вовлечения родителей в образовательный процесс </vt:lpstr>
      <vt:lpstr>Основные направления и формы вовлечения родителей в образовательный процесс </vt:lpstr>
      <vt:lpstr>Основные направления и формы вовлечения родителей в образовательный процесс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Предметная неделя как форма вовлечения родителей в образовательный процесс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ВКЛЮЧЕНИЕ РОДИТЕЛЕЙ В ОБРАЗОВАТЕЛЬНУЮ ДЕЯТЕЛЬНОСТЬ</dc:title>
  <dc:creator>Пользователь</dc:creator>
  <cp:lastModifiedBy>Пользователь</cp:lastModifiedBy>
  <cp:revision>25</cp:revision>
  <dcterms:created xsi:type="dcterms:W3CDTF">2018-06-13T06:21:42Z</dcterms:created>
  <dcterms:modified xsi:type="dcterms:W3CDTF">2018-06-14T05:39:40Z</dcterms:modified>
</cp:coreProperties>
</file>